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7030A0"/>
    <a:srgbClr val="008000"/>
    <a:srgbClr val="9BD4FF"/>
    <a:srgbClr val="CE2878"/>
    <a:srgbClr val="FF0066"/>
    <a:srgbClr val="0070C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35435F-B209-4291-9434-9A597F510AF3}" v="1" dt="2026-05-06T10:17:18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AE8D67DB-3450-459A-A340-5ECEBF9D1B28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B2E85932-42F1-4611-9FD8-49D2B6526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2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6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5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67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3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7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3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5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7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4DA3-92DD-4392-8228-A884B97444EF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.png"/><Relationship Id="rId18" Type="http://schemas.openxmlformats.org/officeDocument/2006/relationships/image" Target="../media/image23.jpeg"/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12" Type="http://schemas.openxmlformats.org/officeDocument/2006/relationships/image" Target="../media/image9.png"/><Relationship Id="rId17" Type="http://schemas.openxmlformats.org/officeDocument/2006/relationships/image" Target="../media/image22.jpeg"/><Relationship Id="rId2" Type="http://schemas.openxmlformats.org/officeDocument/2006/relationships/image" Target="../media/image15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11.png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19" Type="http://schemas.openxmlformats.org/officeDocument/2006/relationships/image" Target="../media/image24.png"/><Relationship Id="rId4" Type="http://schemas.openxmlformats.org/officeDocument/2006/relationships/image" Target="../media/image14.png"/><Relationship Id="rId9" Type="http://schemas.openxmlformats.org/officeDocument/2006/relationships/image" Target="../media/image6.png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5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21" Type="http://schemas.openxmlformats.org/officeDocument/2006/relationships/image" Target="../media/image27.jpeg"/><Relationship Id="rId7" Type="http://schemas.openxmlformats.org/officeDocument/2006/relationships/image" Target="../media/image6.png"/><Relationship Id="rId12" Type="http://schemas.openxmlformats.org/officeDocument/2006/relationships/image" Target="../media/image3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9.png"/><Relationship Id="rId15" Type="http://schemas.openxmlformats.org/officeDocument/2006/relationships/image" Target="../media/image13.png"/><Relationship Id="rId10" Type="http://schemas.openxmlformats.org/officeDocument/2006/relationships/image" Target="../media/image14.png"/><Relationship Id="rId19" Type="http://schemas.openxmlformats.org/officeDocument/2006/relationships/image" Target="../media/image24.pn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Relationship Id="rId22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981169" y="80292"/>
            <a:ext cx="24056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 dirty="0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 Newbrough  Primary School </a:t>
            </a:r>
          </a:p>
          <a:p>
            <a:pPr algn="ctr"/>
            <a:r>
              <a:rPr lang="en-GB" sz="2000" b="1" dirty="0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sz="2000" b="1" dirty="0">
              <a:solidFill>
                <a:srgbClr val="3366FF"/>
              </a:solidFill>
              <a:latin typeface="Calibri"/>
              <a:cs typeface="Calibri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103214"/>
              </p:ext>
            </p:extLst>
          </p:nvPr>
        </p:nvGraphicFramePr>
        <p:xfrm>
          <a:off x="133714" y="1191107"/>
          <a:ext cx="9401198" cy="4924904"/>
        </p:xfrm>
        <a:graphic>
          <a:graphicData uri="http://schemas.openxmlformats.org/drawingml/2006/table">
            <a:tbl>
              <a:tblPr/>
              <a:tblGrid>
                <a:gridCol w="108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41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14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WEEK 1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Monday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5" marR="38205" marT="35267" marB="35267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Tuesday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Wednesday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Thursday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Friday 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25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Main Course Choices</a:t>
                      </a:r>
                      <a:endParaRPr lang="en-GB" sz="14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GB" sz="1000" b="1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endParaRPr lang="en-GB" sz="1000" b="1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endParaRPr lang="en-GB" sz="1000" b="1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Salmon Fingers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Cheese Melt </a:t>
                      </a:r>
                      <a:endParaRPr lang="en-GB" sz="1000" b="0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endParaRPr lang="en-GB" sz="1000" b="0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endParaRPr lang="en-GB" sz="1000" b="0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    Spaghetti Bolognaise 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 u="none" strike="noStrike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Cheesy Pasta  </a:t>
                      </a:r>
                      <a:r>
                        <a:rPr lang="en-GB" sz="100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b="1" dirty="0"/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endParaRPr lang="en-GB" sz="1000" b="1" i="0" dirty="0">
                        <a:solidFill>
                          <a:srgbClr val="0070C0"/>
                        </a:solidFill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chemeClr val="accent1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  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Curry 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of the day​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       Choice of 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Roast/ Veggie Roast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 of the Day &amp; Yorkshire Pudding​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0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l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          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Tomato &amp; Basil </a:t>
                      </a:r>
                    </a:p>
                    <a:p>
                      <a:pPr algn="l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                      Pasta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Homemade Quiche​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8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PASTA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Oven Baked Mini Waffles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Garlic Bread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1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Wholegrain Rice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Naan Bread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Roast Potatoes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Herby Bread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Salad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38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chemeClr val="bg1"/>
                          </a:solidFill>
                          <a:effectLst/>
                          <a:latin typeface="Impact"/>
                        </a:rPr>
                        <a:t>VEGETABLES</a:t>
                      </a:r>
                      <a:endParaRPr lang="en-GB" sz="1400" kern="1400" dirty="0">
                        <a:solidFill>
                          <a:schemeClr val="bg1"/>
                        </a:solidFill>
                        <a:effectLst/>
                        <a:latin typeface="Impact" pitchFamily="34" charset="0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107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Homemade Fruity Biscuit  </a:t>
                      </a:r>
                      <a:endParaRPr lang="en-US" sz="1000" dirty="0"/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Loaded Surprise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Cake </a:t>
                      </a:r>
                      <a:endParaRPr lang="en-GB" sz="10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chemeClr val="bg1"/>
                      </a:solidFill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  Fruit Crumble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with Ice-cream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Fruit Mouse Slice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School Pudding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of the Day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590253"/>
                  </a:ext>
                </a:extLst>
              </a:tr>
            </a:tbl>
          </a:graphicData>
        </a:graphic>
      </p:graphicFrame>
      <p:pic>
        <p:nvPicPr>
          <p:cNvPr id="104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798" y="572225"/>
            <a:ext cx="153214" cy="1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9323" y="209518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3951" y="1834343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50" y="1151444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49" y="1596624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5019" y="137661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589707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346" y="183434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1656" y="2083299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6574" y="118649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88652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691734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95233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2786" y="746966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939" y="2073944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399" y="2436143"/>
            <a:ext cx="142794" cy="14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542" y="2036427"/>
            <a:ext cx="152400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758" y="1861957"/>
            <a:ext cx="152399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284" y="1809557"/>
            <a:ext cx="140544" cy="1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008" y="5602545"/>
            <a:ext cx="156843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24" y="968903"/>
            <a:ext cx="181719" cy="18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ED5753-1B79-D09D-6D82-D5A5A7D9CE08}"/>
              </a:ext>
            </a:extLst>
          </p:cNvPr>
          <p:cNvSpPr txBox="1"/>
          <p:nvPr/>
        </p:nvSpPr>
        <p:spPr>
          <a:xfrm rot="-10800000" flipV="1">
            <a:off x="1123316" y="5868851"/>
            <a:ext cx="7521273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3366FF"/>
                </a:solidFill>
              </a:rPr>
              <a:t>Fresh Fruit and a selection of Breads are always available daily. </a:t>
            </a:r>
          </a:p>
          <a:p>
            <a:pPr algn="ctr"/>
            <a:r>
              <a:rPr lang="en-GB" sz="1400" b="1"/>
              <a:t>Drinking Water is Available Daily on the Dining Room Tables </a:t>
            </a:r>
            <a:endParaRPr lang="en-GB" sz="1400" b="1">
              <a:ea typeface="Calibri"/>
              <a:cs typeface="Calibri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</a:rPr>
              <a:t>Menus are Subject to Change </a:t>
            </a:r>
            <a:endParaRPr lang="en-GB" sz="1400" b="1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708E70-4375-3D1F-F89A-AD3973604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82" y="93000"/>
            <a:ext cx="2726454" cy="88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D0C5FC-9E50-A4AA-2B8E-022A96C593FB}"/>
              </a:ext>
            </a:extLst>
          </p:cNvPr>
          <p:cNvSpPr txBox="1"/>
          <p:nvPr/>
        </p:nvSpPr>
        <p:spPr>
          <a:xfrm>
            <a:off x="370408" y="948926"/>
            <a:ext cx="18490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>
                <a:latin typeface="Arial"/>
                <a:cs typeface="Arial"/>
              </a:rPr>
              <a:t>Homemade Dish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D6C728D-4D8F-7D20-D819-AA129985A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059" y="75453"/>
            <a:ext cx="1446170" cy="99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6F93B6E-A54F-CF12-16EA-6D2FB123C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546" y="79933"/>
            <a:ext cx="1048010" cy="89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2CA1FA2-225F-4527-0825-B53EE7CD9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081" y="91084"/>
            <a:ext cx="1063343" cy="93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34160281-975A-04DD-3062-4E8AF08B0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854" y="2461722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4A0B27C-41B5-976A-5DDA-7F68F0C25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1" y="2461722"/>
            <a:ext cx="183573" cy="18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6D5B0009-5790-3003-511E-EF55C5443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587" y="2321261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2812A5A9-4E7C-ED1B-D1F7-180D3D9A8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552" y="2291152"/>
            <a:ext cx="140544" cy="1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17DB0690-8365-9BBF-8644-E7CABBE94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487" y="5649781"/>
            <a:ext cx="156843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74CCA8F8-F547-6F75-7443-F26060F5A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818" y="5633268"/>
            <a:ext cx="139768" cy="16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40F0E71E-17B5-0230-702C-ACCD3CF71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945" y="5636753"/>
            <a:ext cx="122261" cy="14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47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44016"/>
              </p:ext>
            </p:extLst>
          </p:nvPr>
        </p:nvGraphicFramePr>
        <p:xfrm>
          <a:off x="168813" y="1455848"/>
          <a:ext cx="9494272" cy="4545989"/>
        </p:xfrm>
        <a:graphic>
          <a:graphicData uri="http://schemas.openxmlformats.org/drawingml/2006/table">
            <a:tbl>
              <a:tblPr/>
              <a:tblGrid>
                <a:gridCol w="109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468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WEEK 2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WEDNESDAY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00B050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1948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 Chilli /Quorn  Wrap 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Fish cakes</a:t>
                      </a:r>
                    </a:p>
                  </a:txBody>
                  <a:tcPr marL="38206" marR="38206" marT="35267" marB="35267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Savoury Mince Pie</a:t>
                      </a:r>
                      <a:endParaRPr lang="en-US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     </a:t>
                      </a:r>
                      <a:endParaRPr lang="en-US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Jacket Potato with a Choice of Fillings</a:t>
                      </a:r>
                      <a:endParaRPr lang="en-US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b="0" i="0" u="none" strike="noStrike" noProof="0" dirty="0">
                        <a:solidFill>
                          <a:srgbClr val="00B050"/>
                        </a:solidFill>
                        <a:latin typeface="Calibri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 dirty="0">
                        <a:solidFill>
                          <a:srgbClr val="00B050"/>
                        </a:solidFill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Pork Marengo 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 Tuna Melt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0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Roast / Veggie Roast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of the ​Day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with Yorkshire Pudding​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b="1" dirty="0"/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0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Meatballs in Tomato Sauce​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Tomato and Basil 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Pasta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489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 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Wedges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Crusty Bread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New Potatoes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100" b="1" dirty="0">
                        <a:solidFill>
                          <a:srgbClr val="00B050"/>
                        </a:solidFill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Hash Browns 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​Fluffy Rice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 Roast Potatoes​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​​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Rice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Garlic Bread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1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46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9000"/>
                        </a:lnSpc>
                        <a:buNone/>
                      </a:pPr>
                      <a:r>
                        <a:rPr lang="en-GB" sz="1100" b="1" i="0" u="none" strike="noStrike" kern="1400" baseline="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2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100" b="1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780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Banana Cake 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0">
                      <a:noFill/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Orange Cake  </a:t>
                      </a:r>
                      <a:endParaRPr lang="en-GB" sz="1000" b="1" kern="14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Fruity Flapjack</a:t>
                      </a: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 jelly &amp; Ice-cream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School Pudding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of the Day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1" kern="14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491296"/>
                  </a:ext>
                </a:extLst>
              </a:tr>
            </a:tbl>
          </a:graphicData>
        </a:graphic>
      </p:graphicFrame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4855007" y="5186844"/>
            <a:ext cx="1655762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GB" sz="1100" b="1">
              <a:solidFill>
                <a:srgbClr val="CE2878"/>
              </a:solidFill>
            </a:endParaRPr>
          </a:p>
          <a:p>
            <a:pPr algn="ctr"/>
            <a:endParaRPr lang="en-GB" sz="11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112078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82362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112" y="109468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525" y="169347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510" y="2207432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903" y="2423226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372" y="2292556"/>
            <a:ext cx="162951" cy="16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72" y="2264147"/>
            <a:ext cx="155268" cy="16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083" y="2460365"/>
            <a:ext cx="132874" cy="13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919" y="2771630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89" y="127579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115" y="2131899"/>
            <a:ext cx="132874" cy="13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084" y="2220095"/>
            <a:ext cx="137723" cy="14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089" y="2542229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335" y="5458293"/>
            <a:ext cx="162951" cy="16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958" y="5489684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258" y="5842655"/>
            <a:ext cx="163731" cy="16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912" y="5823007"/>
            <a:ext cx="161745" cy="16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63" y="2677125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951" y="1949355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897" y="2717159"/>
            <a:ext cx="145859" cy="15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4A4A4-119B-6513-CDFD-DF5025B6B266}"/>
              </a:ext>
            </a:extLst>
          </p:cNvPr>
          <p:cNvSpPr txBox="1"/>
          <p:nvPr/>
        </p:nvSpPr>
        <p:spPr>
          <a:xfrm>
            <a:off x="2971800" y="223194"/>
            <a:ext cx="279916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GB" sz="2000" b="1" dirty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Newbrough</a:t>
            </a:r>
            <a:r>
              <a:rPr lang="en-GB" sz="2000" b="1" baseline="0" dirty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 Primary School</a:t>
            </a:r>
          </a:p>
          <a:p>
            <a:pPr algn="ctr" rtl="0"/>
            <a:r>
              <a:rPr lang="en-GB" sz="2000" b="1" baseline="0" dirty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 Summer Menu </a:t>
            </a:r>
            <a:r>
              <a:rPr lang="en-GB" sz="2000" b="1" dirty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2026</a:t>
            </a:r>
            <a:endParaRPr lang="en-GB" b="1" dirty="0">
              <a:solidFill>
                <a:srgbClr val="00B050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771B6-0E73-60D6-632C-68BEF3FC0C81}"/>
              </a:ext>
            </a:extLst>
          </p:cNvPr>
          <p:cNvSpPr txBox="1"/>
          <p:nvPr/>
        </p:nvSpPr>
        <p:spPr>
          <a:xfrm>
            <a:off x="1297443" y="5970060"/>
            <a:ext cx="7677224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>
                <a:solidFill>
                  <a:srgbClr val="008000"/>
                </a:solidFill>
                <a:latin typeface="+mj-lt"/>
                <a:cs typeface="Arial"/>
              </a:rPr>
              <a:t>Fresh Fruit and a Selection</a:t>
            </a:r>
            <a:r>
              <a:rPr lang="en-GB" sz="1400" dirty="0">
                <a:solidFill>
                  <a:srgbClr val="008000"/>
                </a:solidFill>
                <a:latin typeface="+mj-lt"/>
                <a:cs typeface="Arial"/>
              </a:rPr>
              <a:t> of Breads are always available daily. </a:t>
            </a:r>
            <a:r>
              <a:rPr lang="en-US" sz="1400" dirty="0">
                <a:solidFill>
                  <a:srgbClr val="008000"/>
                </a:solidFill>
                <a:latin typeface="+mj-lt"/>
                <a:cs typeface="Arial"/>
              </a:rPr>
              <a:t>​</a:t>
            </a:r>
          </a:p>
          <a:p>
            <a:pPr algn="ctr"/>
            <a:r>
              <a:rPr lang="en-GB" sz="1400" b="1">
                <a:latin typeface="+mj-lt"/>
                <a:cs typeface="Arial" panose="020B0604020202020204" pitchFamily="34" charset="0"/>
              </a:rPr>
              <a:t>Drinking Water is Available Daily on the Dining Room Tables ​</a:t>
            </a:r>
            <a:endParaRPr lang="en-GB" sz="1400" b="1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67F4E33-9AFD-D15F-DF03-73D141794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668" y="222039"/>
            <a:ext cx="1790700" cy="110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C2CC1A0-F177-070F-D88F-AA993FFF1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467" y="223276"/>
            <a:ext cx="1524000" cy="109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DAF76457-075F-D781-83A4-6690E362F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8" y="161201"/>
            <a:ext cx="2668765" cy="100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DAE220-4E95-CC20-0510-F7600EDF061F}"/>
              </a:ext>
            </a:extLst>
          </p:cNvPr>
          <p:cNvSpPr txBox="1"/>
          <p:nvPr/>
        </p:nvSpPr>
        <p:spPr>
          <a:xfrm>
            <a:off x="390999" y="1222487"/>
            <a:ext cx="2041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  <p:pic>
        <p:nvPicPr>
          <p:cNvPr id="7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926E0A8-343E-08E6-C0CC-74E1CB451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79" y="3040485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3D6C5C81-4832-6D44-4C85-F785E9D6C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174" y="2639460"/>
            <a:ext cx="145861" cy="15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60A3D173-4B26-DDA2-3284-52EBD6F3F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083" y="5476487"/>
            <a:ext cx="163731" cy="16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4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440832" y="149237"/>
            <a:ext cx="25451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 dirty="0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Newbrough Primary </a:t>
            </a:r>
          </a:p>
          <a:p>
            <a:pPr algn="ctr"/>
            <a:r>
              <a:rPr lang="en-GB" sz="2000" b="1" dirty="0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School </a:t>
            </a:r>
          </a:p>
          <a:p>
            <a:pPr algn="ctr"/>
            <a:r>
              <a:rPr lang="en-GB" sz="2000" b="1" dirty="0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b="1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506476"/>
              </p:ext>
            </p:extLst>
          </p:nvPr>
        </p:nvGraphicFramePr>
        <p:xfrm>
          <a:off x="414836" y="1111629"/>
          <a:ext cx="9214082" cy="5057124"/>
        </p:xfrm>
        <a:graphic>
          <a:graphicData uri="http://schemas.openxmlformats.org/drawingml/2006/table">
            <a:tbl>
              <a:tblPr/>
              <a:tblGrid>
                <a:gridCol w="1066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1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WEEK 3</a:t>
                      </a:r>
                      <a:endParaRPr lang="en-GB" sz="2000" b="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Wednesday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 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282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0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Chicken &amp; Vegetable Casserole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Fish Fingers​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Mince Cobler </a:t>
                      </a:r>
                      <a:endParaRPr lang="en-GB" sz="1000" b="0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Ham Baguette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Hunters Chicken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000" b="0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dirty="0"/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Roast / Veggie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of the Day &amp;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Yorkshire Pudding​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Oven Baked 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Sausage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i="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 Lasagne​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94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 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Oven Baked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Potato Wedges​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Whole Grain Rice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Roast Potatoes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Salad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Wholegrain Rice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 Creamed Potatoes​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Salad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Pasta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93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6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607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kern="140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Ginger 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kern="140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Biscuit 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Lemon 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Blondie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Chocolate Surprise cake </a:t>
                      </a: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Mandarin  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Cheesecake 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School Pudding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35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of the Day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92687"/>
                  </a:ext>
                </a:extLst>
              </a:tr>
            </a:tbl>
          </a:graphicData>
        </a:graphic>
      </p:graphicFrame>
      <p:pic>
        <p:nvPicPr>
          <p:cNvPr id="67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416914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194364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93040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709941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538" y="1429521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1181914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404" y="921928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626061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04" y="2139073"/>
            <a:ext cx="150950" cy="15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2620" y="1112159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718" y="2165877"/>
            <a:ext cx="142067" cy="1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380" y="2119818"/>
            <a:ext cx="177098" cy="18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6" y="845861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137" y="1977251"/>
            <a:ext cx="162420" cy="1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281" y="2652871"/>
            <a:ext cx="144550" cy="1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447" y="5553107"/>
            <a:ext cx="163882" cy="16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281" y="5580938"/>
            <a:ext cx="145714" cy="1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542" y="5897715"/>
            <a:ext cx="163881" cy="16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9F322B-5D3C-8197-0CC7-E795F6891313}"/>
              </a:ext>
            </a:extLst>
          </p:cNvPr>
          <p:cNvSpPr txBox="1"/>
          <p:nvPr/>
        </p:nvSpPr>
        <p:spPr>
          <a:xfrm rot="-10800000" flipV="1">
            <a:off x="1628942" y="6073316"/>
            <a:ext cx="688228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7030A0"/>
                </a:solidFill>
                <a:latin typeface="+mj-lt"/>
                <a:cs typeface="Arial"/>
              </a:rPr>
              <a:t>Fresh Fruit and a Selection</a:t>
            </a:r>
            <a:r>
              <a:rPr lang="en-GB" sz="1400" b="1" dirty="0">
                <a:solidFill>
                  <a:srgbClr val="7030A0"/>
                </a:solidFill>
                <a:latin typeface="+mj-lt"/>
                <a:cs typeface="Arial"/>
              </a:rPr>
              <a:t> of Breads are always available daily. </a:t>
            </a:r>
            <a:r>
              <a:rPr lang="en-US" sz="1400" b="1" dirty="0">
                <a:solidFill>
                  <a:srgbClr val="7030A0"/>
                </a:solidFill>
                <a:latin typeface="+mj-lt"/>
                <a:cs typeface="Arial"/>
              </a:rPr>
              <a:t>​​</a:t>
            </a:r>
          </a:p>
          <a:p>
            <a:pPr algn="ctr"/>
            <a:r>
              <a:rPr lang="en-GB" sz="1400" b="1">
                <a:latin typeface="+mj-lt"/>
                <a:cs typeface="Arial" panose="020B0604020202020204" pitchFamily="34" charset="0"/>
              </a:rPr>
              <a:t>Drinking Water is Available Daily on the Dining Room Tables </a:t>
            </a:r>
            <a:r>
              <a:rPr lang="en-GB" sz="1400">
                <a:latin typeface="+mj-lt"/>
                <a:cs typeface="Arial" panose="020B0604020202020204" pitchFamily="34" charset="0"/>
              </a:rPr>
              <a:t>​​</a:t>
            </a:r>
            <a:endParaRPr lang="en-GB" sz="1400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AC2CCF7-71C7-8E7E-6A8C-A46238533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41" y="149238"/>
            <a:ext cx="2844526" cy="68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3DCB37E-2345-53DE-1132-17A74BE31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672" y="124110"/>
            <a:ext cx="968930" cy="95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3531894-DCC1-B66E-02B3-0585955FF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414" y="146753"/>
            <a:ext cx="1253680" cy="93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A04E70DC-871F-5131-3902-417D900E5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383" y="152562"/>
            <a:ext cx="1132931" cy="93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E666B5-0206-4EC5-ED87-15701DEF3048}"/>
              </a:ext>
            </a:extLst>
          </p:cNvPr>
          <p:cNvSpPr txBox="1"/>
          <p:nvPr/>
        </p:nvSpPr>
        <p:spPr>
          <a:xfrm>
            <a:off x="598203" y="850509"/>
            <a:ext cx="2399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  <p:pic>
        <p:nvPicPr>
          <p:cNvPr id="5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72B0371A-F103-14B6-72F3-178DE1031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559" y="2561290"/>
            <a:ext cx="142067" cy="1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72B1DD1-206D-7D91-8616-C0711472E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011" y="2627194"/>
            <a:ext cx="160166" cy="16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EE2908DD-52DF-41E8-D352-ED88DBA39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7952" y="2753676"/>
            <a:ext cx="150950" cy="15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95A763AB-36DD-8471-F894-96D094756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833" y="2262473"/>
            <a:ext cx="144550" cy="1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D11C22E-819C-9F86-8B01-AA3C6EE9F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69" y="5571849"/>
            <a:ext cx="145714" cy="1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3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18ec15-e105-4a2d-8d61-1b82b52e01db">
      <Terms xmlns="http://schemas.microsoft.com/office/infopath/2007/PartnerControls"/>
    </lcf76f155ced4ddcb4097134ff3c332f>
    <TaxCatchAll xmlns="5463e1ec-1b19-4653-920e-8e0a1cb9f16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1FA591FBEA4458AB8F8C125FA517F" ma:contentTypeVersion="15" ma:contentTypeDescription="Create a new document." ma:contentTypeScope="" ma:versionID="9c4d26268e340aea35b6464c7165ee53">
  <xsd:schema xmlns:xsd="http://www.w3.org/2001/XMLSchema" xmlns:xs="http://www.w3.org/2001/XMLSchema" xmlns:p="http://schemas.microsoft.com/office/2006/metadata/properties" xmlns:ns2="c618ec15-e105-4a2d-8d61-1b82b52e01db" xmlns:ns3="5463e1ec-1b19-4653-920e-8e0a1cb9f16e" targetNamespace="http://schemas.microsoft.com/office/2006/metadata/properties" ma:root="true" ma:fieldsID="1ac914f09cbe191562843b37b4620454" ns2:_="" ns3:_="">
    <xsd:import namespace="c618ec15-e105-4a2d-8d61-1b82b52e01db"/>
    <xsd:import namespace="5463e1ec-1b19-4653-920e-8e0a1cb9f1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18ec15-e105-4a2d-8d61-1b82b52e01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d842b64-b1f6-4448-b00e-e644affff4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3e1ec-1b19-4653-920e-8e0a1cb9f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8870b09-715b-496e-bf7c-9bfbb6cfacda}" ma:internalName="TaxCatchAll" ma:showField="CatchAllData" ma:web="5463e1ec-1b19-4653-920e-8e0a1cb9f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40C524-70D1-4B75-83A1-8FCD277F95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266647-D906-44C5-A643-24BB0230083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5463e1ec-1b19-4653-920e-8e0a1cb9f16e"/>
    <ds:schemaRef ds:uri="c618ec15-e105-4a2d-8d61-1b82b52e01db"/>
  </ds:schemaRefs>
</ds:datastoreItem>
</file>

<file path=customXml/itemProps3.xml><?xml version="1.0" encoding="utf-8"?>
<ds:datastoreItem xmlns:ds="http://schemas.openxmlformats.org/officeDocument/2006/customXml" ds:itemID="{B032D482-B6EF-443E-893C-8EC2FFD79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18ec15-e105-4a2d-8d61-1b82b52e01db"/>
    <ds:schemaRef ds:uri="5463e1ec-1b19-4653-920e-8e0a1cb9f1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510</Words>
  <Application>Microsoft Office PowerPoint</Application>
  <PresentationFormat>A4 Paper (210x297 mm)</PresentationFormat>
  <Paragraphs>214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Impact</vt:lpstr>
      <vt:lpstr>Office Theme</vt:lpstr>
      <vt:lpstr>PowerPoint Presentation</vt:lpstr>
      <vt:lpstr>PowerPoint Presentation</vt:lpstr>
      <vt:lpstr>PowerPoint Presentation</vt:lpstr>
    </vt:vector>
  </TitlesOfParts>
  <Company>Northumberland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McGrath, Natalie</dc:creator>
  <cp:lastModifiedBy>Hudson, Kirsten</cp:lastModifiedBy>
  <cp:revision>262</cp:revision>
  <cp:lastPrinted>2026-05-06T10:17:20Z</cp:lastPrinted>
  <dcterms:created xsi:type="dcterms:W3CDTF">2013-06-05T12:47:07Z</dcterms:created>
  <dcterms:modified xsi:type="dcterms:W3CDTF">2026-05-06T10:45:49Z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0x01010094E1FA591FBEA4458AB8F8C125FA517F</vt:lpwstr>
  </property>
  <property fmtid="{D5CDD505-2E9C-101B-9397-08002B2CF9AE}" pid="3" name="Order">
    <vt:r8>700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